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handoutMasterIdLst>
    <p:handoutMasterId r:id="rId23"/>
  </p:handoutMasterIdLst>
  <p:sldIdLst>
    <p:sldId id="256" r:id="rId2"/>
    <p:sldId id="288" r:id="rId3"/>
    <p:sldId id="273" r:id="rId4"/>
    <p:sldId id="257" r:id="rId5"/>
    <p:sldId id="269" r:id="rId6"/>
    <p:sldId id="270" r:id="rId7"/>
    <p:sldId id="267" r:id="rId8"/>
    <p:sldId id="258" r:id="rId9"/>
    <p:sldId id="271" r:id="rId10"/>
    <p:sldId id="274" r:id="rId11"/>
    <p:sldId id="275" r:id="rId12"/>
    <p:sldId id="276" r:id="rId13"/>
    <p:sldId id="277" r:id="rId14"/>
    <p:sldId id="278" r:id="rId15"/>
    <p:sldId id="279" r:id="rId16"/>
    <p:sldId id="280" r:id="rId17"/>
    <p:sldId id="281" r:id="rId18"/>
    <p:sldId id="259" r:id="rId19"/>
    <p:sldId id="260" r:id="rId20"/>
    <p:sldId id="261"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45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D5A0AC7E-2259-44F2-8010-081697FD7F96}" type="datetimeFigureOut">
              <a:rPr lang="en-US" smtClean="0"/>
              <a:t>2/6/2015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AFCB517E-FA0E-43D4-9400-3BA3AD4756D4}" type="slidenum">
              <a:rPr lang="en-US" smtClean="0"/>
              <a:t>‹#›</a:t>
            </a:fld>
            <a:endParaRPr lang="en-US"/>
          </a:p>
        </p:txBody>
      </p:sp>
    </p:spTree>
    <p:extLst>
      <p:ext uri="{BB962C8B-B14F-4D97-AF65-F5344CB8AC3E}">
        <p14:creationId xmlns:p14="http://schemas.microsoft.com/office/powerpoint/2010/main" val="614278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0E393FF-6895-4284-B172-AB8BD2F8F5AF}" type="datetimeFigureOut">
              <a:rPr lang="en-US" smtClean="0"/>
              <a:t>2/6/2015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FBE875A-FE5F-487A-92F5-DF409321C401}" type="slidenum">
              <a:rPr lang="en-US" smtClean="0"/>
              <a:t>‹#›</a:t>
            </a:fld>
            <a:endParaRPr lang="en-US" dirty="0"/>
          </a:p>
        </p:txBody>
      </p:sp>
    </p:spTree>
    <p:extLst>
      <p:ext uri="{BB962C8B-B14F-4D97-AF65-F5344CB8AC3E}">
        <p14:creationId xmlns:p14="http://schemas.microsoft.com/office/powerpoint/2010/main" val="1501715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AF17245-0B13-466E-962E-4BDC69E32DDC}" type="datetime1">
              <a:rPr lang="en-US" smtClean="0"/>
              <a:t>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5D47A4-9FAB-465E-82D6-51F1A884FB41}" type="slidenum">
              <a:rPr lang="en-US" smtClean="0"/>
              <a:t>‹#›</a:t>
            </a:fld>
            <a:endParaRPr lang="en-US" dirty="0"/>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86B43B-A6F4-4567-8970-AC14CCA58C5C}" type="datetime1">
              <a:rPr lang="en-US" smtClean="0"/>
              <a:t>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5D47A4-9FAB-465E-82D6-51F1A884FB41}"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EE1B37-4FA2-4434-9BA9-5A6A2F69F948}" type="datetime1">
              <a:rPr lang="en-US" smtClean="0"/>
              <a:t>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5D47A4-9FAB-465E-82D6-51F1A884FB41}"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9F9F5C-3592-4440-9786-06478948D425}" type="datetime1">
              <a:rPr lang="en-US" smtClean="0"/>
              <a:t>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5D47A4-9FAB-465E-82D6-51F1A884FB41}"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A08675-A358-4908-93CD-DED1C9C00971}" type="datetime1">
              <a:rPr lang="en-US" smtClean="0"/>
              <a:t>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45D47A4-9FAB-465E-82D6-51F1A884FB41}" type="slidenum">
              <a:rPr lang="en-US" smtClean="0"/>
              <a:t>‹#›</a:t>
            </a:fld>
            <a:endParaRPr lang="en-US" dirty="0"/>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D3A9CB-36E6-41DD-9029-6077E12D0205}" type="datetime1">
              <a:rPr lang="en-US" smtClean="0"/>
              <a:t>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45D47A4-9FAB-465E-82D6-51F1A884FB41}"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68C8AB-13EC-4F60-BBFC-11920789E415}" type="datetime1">
              <a:rPr lang="en-US" smtClean="0"/>
              <a:t>2/6/2015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45D47A4-9FAB-465E-82D6-51F1A884FB41}" type="slidenum">
              <a:rPr lang="en-US" smtClean="0"/>
              <a:t>‹#›</a:t>
            </a:fld>
            <a:endParaRPr lang="en-US" dirty="0"/>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A6989FD-256B-4EC9-AC16-6573E756B5C1}" type="datetime1">
              <a:rPr lang="en-US" smtClean="0"/>
              <a:t>2/6/2015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45D47A4-9FAB-465E-82D6-51F1A884FB41}"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656EB-3AAF-4468-B1D5-E09BD31E845C}" type="datetime1">
              <a:rPr lang="en-US" smtClean="0"/>
              <a:t>2/6/2015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45D47A4-9FAB-465E-82D6-51F1A884FB41}"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D15C88-5EEC-466B-B713-7AFED2B197FB}" type="datetime1">
              <a:rPr lang="en-US" smtClean="0"/>
              <a:t>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45D47A4-9FAB-465E-82D6-51F1A884FB41}" type="slidenum">
              <a:rPr lang="en-US" smtClean="0"/>
              <a:t>‹#›</a:t>
            </a:fld>
            <a:endParaRPr lang="en-US" dirty="0"/>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A9FDA-A781-4635-81E3-AB879A26D227}" type="datetime1">
              <a:rPr lang="en-US" smtClean="0"/>
              <a:t>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45D47A4-9FAB-465E-82D6-51F1A884FB41}"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C439C5C4-BB18-4A82-A7A6-1D88B7683B26}" type="datetime1">
              <a:rPr lang="en-US" smtClean="0"/>
              <a:t>2/6/2015</a:t>
            </a:fld>
            <a:endParaRPr lang="en-US" dirty="0"/>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845D47A4-9FAB-465E-82D6-51F1A884FB41}" type="slidenum">
              <a:rPr lang="en-US" smtClean="0"/>
              <a:t>‹#›</a:t>
            </a:fld>
            <a:endParaRPr lang="en-US" dirty="0"/>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0" y="152400"/>
            <a:ext cx="8991600" cy="3886200"/>
          </a:xfrm>
        </p:spPr>
        <p:txBody>
          <a:bodyPr/>
          <a:lstStyle/>
          <a:p>
            <a:r>
              <a:rPr lang="en-US" sz="3200" dirty="0" smtClean="0"/>
              <a:t>“a-g” approved and Common Core Aligned</a:t>
            </a:r>
            <a:br>
              <a:rPr lang="en-US" sz="3200" dirty="0" smtClean="0"/>
            </a:br>
            <a:r>
              <a:rPr lang="en-US" sz="3200" dirty="0" smtClean="0"/>
              <a:t/>
            </a:r>
            <a:br>
              <a:rPr lang="en-US" sz="3200" dirty="0" smtClean="0"/>
            </a:br>
            <a:r>
              <a:rPr lang="en-US" sz="4800" dirty="0" smtClean="0"/>
              <a:t>Integrated Mathematics Courses: IM1/ICT, IM2/ICT, &amp; IM3/ICT</a:t>
            </a:r>
            <a:br>
              <a:rPr lang="en-US" sz="4800" dirty="0" smtClean="0"/>
            </a:br>
            <a:r>
              <a:rPr lang="en-US" sz="4400" dirty="0"/>
              <a:t/>
            </a:r>
            <a:br>
              <a:rPr lang="en-US" sz="4400" dirty="0"/>
            </a:br>
            <a:r>
              <a:rPr lang="en-US" sz="3200" dirty="0" smtClean="0"/>
              <a:t>*ICT = Information and Communication Technologies</a:t>
            </a:r>
            <a:endParaRPr lang="en-US" sz="3200" dirty="0"/>
          </a:p>
        </p:txBody>
      </p:sp>
      <p:sp>
        <p:nvSpPr>
          <p:cNvPr id="3" name="Subtitle 2"/>
          <p:cNvSpPr>
            <a:spLocks noGrp="1"/>
          </p:cNvSpPr>
          <p:nvPr>
            <p:ph type="subTitle" idx="1"/>
          </p:nvPr>
        </p:nvSpPr>
        <p:spPr>
          <a:xfrm>
            <a:off x="685800" y="4038600"/>
            <a:ext cx="8001000" cy="2667000"/>
          </a:xfrm>
        </p:spPr>
        <p:txBody>
          <a:bodyPr>
            <a:normAutofit/>
          </a:bodyPr>
          <a:lstStyle/>
          <a:p>
            <a:r>
              <a:rPr lang="en-US" sz="1600" dirty="0" smtClean="0"/>
              <a:t>Presented by </a:t>
            </a:r>
          </a:p>
          <a:p>
            <a:r>
              <a:rPr lang="en-US" sz="2400" dirty="0" smtClean="0"/>
              <a:t>Stephen Mason &amp; Mark Rasmussen</a:t>
            </a:r>
            <a:endParaRPr lang="en-US" sz="2400" dirty="0" smtClean="0"/>
          </a:p>
          <a:p>
            <a:r>
              <a:rPr lang="en-US" sz="2400" dirty="0" smtClean="0"/>
              <a:t>Hillcrest High School, Alvord Unified School District,</a:t>
            </a:r>
          </a:p>
          <a:p>
            <a:r>
              <a:rPr lang="en-US" sz="2400" dirty="0" smtClean="0"/>
              <a:t>Riverside County, California</a:t>
            </a:r>
          </a:p>
          <a:p>
            <a:r>
              <a:rPr lang="en-US" sz="2400" dirty="0" smtClean="0"/>
              <a:t>Feb. 7, 2015</a:t>
            </a:r>
            <a:endParaRPr lang="en-US" sz="2400" dirty="0" smtClean="0"/>
          </a:p>
          <a:p>
            <a:endParaRPr lang="en-US" dirty="0" smtClean="0"/>
          </a:p>
          <a:p>
            <a:endParaRPr lang="en-US" dirty="0"/>
          </a:p>
        </p:txBody>
      </p:sp>
      <p:sp>
        <p:nvSpPr>
          <p:cNvPr id="5" name="Slide Number Placeholder 4"/>
          <p:cNvSpPr>
            <a:spLocks noGrp="1"/>
          </p:cNvSpPr>
          <p:nvPr>
            <p:ph type="sldNum" sz="quarter" idx="12"/>
          </p:nvPr>
        </p:nvSpPr>
        <p:spPr/>
        <p:txBody>
          <a:bodyPr/>
          <a:lstStyle/>
          <a:p>
            <a:fld id="{845D47A4-9FAB-465E-82D6-51F1A884FB41}" type="slidenum">
              <a:rPr lang="en-US" smtClean="0"/>
              <a:t>1</a:t>
            </a:fld>
            <a:endParaRPr lang="en-US" dirty="0"/>
          </a:p>
        </p:txBody>
      </p:sp>
    </p:spTree>
    <p:extLst>
      <p:ext uri="{BB962C8B-B14F-4D97-AF65-F5344CB8AC3E}">
        <p14:creationId xmlns:p14="http://schemas.microsoft.com/office/powerpoint/2010/main" val="642644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Teachers Receiving Training on Scratch</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5800" y="685800"/>
            <a:ext cx="7743825" cy="3667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845D47A4-9FAB-465E-82D6-51F1A884FB41}" type="slidenum">
              <a:rPr lang="en-US" smtClean="0"/>
              <a:t>10</a:t>
            </a:fld>
            <a:endParaRPr lang="en-US" dirty="0"/>
          </a:p>
        </p:txBody>
      </p:sp>
    </p:spTree>
    <p:extLst>
      <p:ext uri="{BB962C8B-B14F-4D97-AF65-F5344CB8AC3E}">
        <p14:creationId xmlns:p14="http://schemas.microsoft.com/office/powerpoint/2010/main" val="1625954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Scratch Programming Language</a:t>
            </a:r>
            <a:endParaRPr lang="en-US" dirty="0"/>
          </a:p>
        </p:txBody>
      </p:sp>
      <p:sp>
        <p:nvSpPr>
          <p:cNvPr id="5" name="Text Placeholder 4"/>
          <p:cNvSpPr>
            <a:spLocks noGrp="1"/>
          </p:cNvSpPr>
          <p:nvPr>
            <p:ph type="body" idx="1"/>
          </p:nvPr>
        </p:nvSpPr>
        <p:spPr/>
        <p:txBody>
          <a:bodyPr/>
          <a:lstStyle/>
          <a:p>
            <a:r>
              <a:rPr lang="en-US" dirty="0" smtClean="0"/>
              <a:t>www.scratch.mit.edu</a:t>
            </a:r>
            <a:endParaRPr lang="en-US" dirty="0"/>
          </a:p>
        </p:txBody>
      </p:sp>
      <p:pic>
        <p:nvPicPr>
          <p:cNvPr id="6"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flipH="1">
            <a:off x="5562600" y="3744435"/>
            <a:ext cx="2438400" cy="2585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845D47A4-9FAB-465E-82D6-51F1A884FB41}" type="slidenum">
              <a:rPr lang="en-US" smtClean="0"/>
              <a:t>11</a:t>
            </a:fld>
            <a:endParaRPr lang="en-US" dirty="0"/>
          </a:p>
        </p:txBody>
      </p:sp>
    </p:spTree>
    <p:extLst>
      <p:ext uri="{BB962C8B-B14F-4D97-AF65-F5344CB8AC3E}">
        <p14:creationId xmlns:p14="http://schemas.microsoft.com/office/powerpoint/2010/main" val="3293261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lh6.googleusercontent.com/XeEH9iMEyTRwzMIS4LZZao79P2kGrFl9etG6B2-HpIGhg5T709w6qv8S4MLi-Vsjg5FTVVhUURVkvr6sKrWaw3nTASW_X389ay2hndBAwVZq_iBlcHY-BSnLkC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271724">
            <a:off x="2657179" y="2693690"/>
            <a:ext cx="6381408" cy="177710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33399" y="685799"/>
            <a:ext cx="8315325" cy="1200329"/>
          </a:xfrm>
          <a:prstGeom prst="rect">
            <a:avLst/>
          </a:prstGeom>
        </p:spPr>
        <p:txBody>
          <a:bodyPr wrap="square">
            <a:spAutoFit/>
          </a:bodyPr>
          <a:lstStyle/>
          <a:p>
            <a:r>
              <a:rPr lang="en-US" sz="3600" b="1" dirty="0"/>
              <a:t>Getting students to code.  What are the options?</a:t>
            </a:r>
            <a:endParaRPr lang="en-US" sz="3600" dirty="0"/>
          </a:p>
        </p:txBody>
      </p:sp>
      <p:sp>
        <p:nvSpPr>
          <p:cNvPr id="6" name="Rectangle 5"/>
          <p:cNvSpPr/>
          <p:nvPr/>
        </p:nvSpPr>
        <p:spPr>
          <a:xfrm>
            <a:off x="762000" y="2235648"/>
            <a:ext cx="6324600" cy="3539430"/>
          </a:xfrm>
          <a:prstGeom prst="rect">
            <a:avLst/>
          </a:prstGeom>
        </p:spPr>
        <p:txBody>
          <a:bodyPr wrap="square">
            <a:spAutoFit/>
          </a:bodyPr>
          <a:lstStyle/>
          <a:p>
            <a:pPr marL="285750" indent="-285750" fontAlgn="base">
              <a:buFont typeface="Arial" panose="020B0604020202020204" pitchFamily="34" charset="0"/>
              <a:buChar char="•"/>
            </a:pPr>
            <a:r>
              <a:rPr lang="en-US" sz="3200" dirty="0" smtClean="0"/>
              <a:t>Java</a:t>
            </a:r>
            <a:endParaRPr lang="en-US" sz="3200" dirty="0"/>
          </a:p>
          <a:p>
            <a:pPr marL="285750" indent="-285750" fontAlgn="base">
              <a:buFont typeface="Arial" panose="020B0604020202020204" pitchFamily="34" charset="0"/>
              <a:buChar char="•"/>
            </a:pPr>
            <a:r>
              <a:rPr lang="en-US" sz="3200" dirty="0"/>
              <a:t>C</a:t>
            </a:r>
          </a:p>
          <a:p>
            <a:pPr marL="285750" indent="-285750" fontAlgn="base">
              <a:buFont typeface="Arial" panose="020B0604020202020204" pitchFamily="34" charset="0"/>
              <a:buChar char="•"/>
            </a:pPr>
            <a:r>
              <a:rPr lang="en-US" sz="3200" dirty="0"/>
              <a:t>C++</a:t>
            </a:r>
          </a:p>
          <a:p>
            <a:pPr marL="285750" indent="-285750" fontAlgn="base">
              <a:buFont typeface="Arial" panose="020B0604020202020204" pitchFamily="34" charset="0"/>
              <a:buChar char="•"/>
            </a:pPr>
            <a:r>
              <a:rPr lang="en-US" sz="3200" dirty="0"/>
              <a:t>Python</a:t>
            </a:r>
          </a:p>
          <a:p>
            <a:pPr marL="285750" indent="-285750" fontAlgn="base">
              <a:buFont typeface="Arial" panose="020B0604020202020204" pitchFamily="34" charset="0"/>
              <a:buChar char="•"/>
            </a:pPr>
            <a:r>
              <a:rPr lang="en-US" sz="3200" dirty="0"/>
              <a:t>Other Languages</a:t>
            </a:r>
          </a:p>
          <a:p>
            <a:r>
              <a:rPr lang="en-US" sz="3200" dirty="0"/>
              <a:t>These options require strict</a:t>
            </a:r>
          </a:p>
          <a:p>
            <a:r>
              <a:rPr lang="en-US" sz="3200" dirty="0"/>
              <a:t>observance of syntax and structure</a:t>
            </a:r>
            <a:r>
              <a:rPr lang="en-US" sz="3200" dirty="0" smtClean="0"/>
              <a:t>.</a:t>
            </a:r>
            <a:endParaRPr lang="en-US" sz="3200" dirty="0"/>
          </a:p>
        </p:txBody>
      </p:sp>
      <p:pic>
        <p:nvPicPr>
          <p:cNvPr id="8"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845D47A4-9FAB-465E-82D6-51F1A884FB41}" type="slidenum">
              <a:rPr lang="en-US" smtClean="0"/>
              <a:t>12</a:t>
            </a:fld>
            <a:endParaRPr lang="en-US" dirty="0"/>
          </a:p>
        </p:txBody>
      </p:sp>
    </p:spTree>
    <p:extLst>
      <p:ext uri="{BB962C8B-B14F-4D97-AF65-F5344CB8AC3E}">
        <p14:creationId xmlns:p14="http://schemas.microsoft.com/office/powerpoint/2010/main" val="3190780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Why is Scratch a Good Choice to Introduce Coding?</a:t>
            </a:r>
            <a:endParaRPr lang="en-US" sz="4400" dirty="0"/>
          </a:p>
        </p:txBody>
      </p:sp>
      <p:sp>
        <p:nvSpPr>
          <p:cNvPr id="3" name="Content Placeholder 2"/>
          <p:cNvSpPr>
            <a:spLocks noGrp="1"/>
          </p:cNvSpPr>
          <p:nvPr>
            <p:ph idx="1"/>
          </p:nvPr>
        </p:nvSpPr>
        <p:spPr/>
        <p:txBody>
          <a:bodyPr>
            <a:noAutofit/>
          </a:bodyPr>
          <a:lstStyle/>
          <a:p>
            <a:r>
              <a:rPr lang="en-US" sz="2800" dirty="0"/>
              <a:t>Drag &amp; Drop</a:t>
            </a:r>
          </a:p>
          <a:p>
            <a:r>
              <a:rPr lang="en-US" sz="2800" dirty="0"/>
              <a:t>Visual</a:t>
            </a:r>
          </a:p>
          <a:p>
            <a:r>
              <a:rPr lang="en-US" sz="2800" dirty="0"/>
              <a:t>Ease of use</a:t>
            </a:r>
          </a:p>
          <a:p>
            <a:r>
              <a:rPr lang="en-US" sz="2800" dirty="0"/>
              <a:t>Online Community</a:t>
            </a:r>
          </a:p>
          <a:p>
            <a:r>
              <a:rPr lang="en-US" sz="2800" dirty="0"/>
              <a:t>Quick Learning Curve</a:t>
            </a:r>
          </a:p>
          <a:p>
            <a:r>
              <a:rPr lang="en-US" sz="2800" dirty="0"/>
              <a:t>Long Learning Curve (simple to complex)</a:t>
            </a:r>
          </a:p>
          <a:p>
            <a:r>
              <a:rPr lang="en-US" sz="2800" dirty="0"/>
              <a:t>Programming ideas comes before </a:t>
            </a:r>
            <a:r>
              <a:rPr lang="en-US" sz="2800" dirty="0" smtClean="0"/>
              <a:t>syntax</a:t>
            </a:r>
            <a:r>
              <a:rPr lang="en-US" sz="2800" dirty="0"/>
              <a:t/>
            </a:r>
            <a:br>
              <a:rPr lang="en-US" sz="2800" dirty="0"/>
            </a:br>
            <a:endParaRPr lang="en-US" sz="2800" dirty="0"/>
          </a:p>
        </p:txBody>
      </p:sp>
      <p:pic>
        <p:nvPicPr>
          <p:cNvPr id="16386" name="Picture 2" descr="https://lh5.googleusercontent.com/_qMUPHomhxjX5zn8yN3uFHEr20ZtOV_nyPRyoVFxHypi_52kk8gd9IF7VofceHTlJl4KBTQTzk4LhuILprGr-A-xyGtvqoQn-BG-OP9OKMsqzboSBQ004CPB76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42200">
            <a:off x="5181600" y="609600"/>
            <a:ext cx="3657600" cy="243248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845D47A4-9FAB-465E-82D6-51F1A884FB41}" type="slidenum">
              <a:rPr lang="en-US" smtClean="0"/>
              <a:t>13</a:t>
            </a:fld>
            <a:endParaRPr lang="en-US" dirty="0"/>
          </a:p>
        </p:txBody>
      </p:sp>
    </p:spTree>
    <p:extLst>
      <p:ext uri="{BB962C8B-B14F-4D97-AF65-F5344CB8AC3E}">
        <p14:creationId xmlns:p14="http://schemas.microsoft.com/office/powerpoint/2010/main" val="2351466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438400"/>
            <a:ext cx="74295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fontScale="90000"/>
          </a:bodyPr>
          <a:lstStyle/>
          <a:p>
            <a:r>
              <a:rPr lang="en-US" b="1" dirty="0"/>
              <a:t>How it has been applied at </a:t>
            </a:r>
            <a:r>
              <a:rPr lang="en-US" b="1" dirty="0" smtClean="0"/>
              <a:t>Hillcrest High School?</a:t>
            </a:r>
            <a:endParaRPr lang="en-US" dirty="0"/>
          </a:p>
        </p:txBody>
      </p:sp>
      <p:sp>
        <p:nvSpPr>
          <p:cNvPr id="3" name="Content Placeholder 2"/>
          <p:cNvSpPr>
            <a:spLocks noGrp="1"/>
          </p:cNvSpPr>
          <p:nvPr>
            <p:ph idx="1"/>
          </p:nvPr>
        </p:nvSpPr>
        <p:spPr/>
        <p:txBody>
          <a:bodyPr/>
          <a:lstStyle/>
          <a:p>
            <a:r>
              <a:rPr lang="en-US" sz="3200" dirty="0"/>
              <a:t>All freshmen are exposed to coding with Scratch regardless of what math course they are taking</a:t>
            </a:r>
          </a:p>
          <a:p>
            <a:r>
              <a:rPr lang="en-US" sz="3200" dirty="0"/>
              <a:t>Our Integrated Mathematics Courses (3 years) all have Scratch imbedded in them </a:t>
            </a:r>
          </a:p>
          <a:p>
            <a:pPr marL="0" indent="0">
              <a:buNone/>
            </a:pPr>
            <a:r>
              <a:rPr lang="en-US" dirty="0"/>
              <a:t/>
            </a:r>
            <a:br>
              <a:rPr lang="en-US" dirty="0"/>
            </a:br>
            <a:endParaRPr lang="en-US" dirty="0"/>
          </a:p>
        </p:txBody>
      </p:sp>
      <p:pic>
        <p:nvPicPr>
          <p:cNvPr id="4"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845D47A4-9FAB-465E-82D6-51F1A884FB41}" type="slidenum">
              <a:rPr lang="en-US" smtClean="0"/>
              <a:t>14</a:t>
            </a:fld>
            <a:endParaRPr lang="en-US" dirty="0"/>
          </a:p>
        </p:txBody>
      </p:sp>
    </p:spTree>
    <p:extLst>
      <p:ext uri="{BB962C8B-B14F-4D97-AF65-F5344CB8AC3E}">
        <p14:creationId xmlns:p14="http://schemas.microsoft.com/office/powerpoint/2010/main" val="4227255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Scratch Projects do they do?</a:t>
            </a:r>
            <a:endParaRPr lang="en-US" dirty="0"/>
          </a:p>
        </p:txBody>
      </p:sp>
      <p:sp>
        <p:nvSpPr>
          <p:cNvPr id="3" name="Content Placeholder 2"/>
          <p:cNvSpPr>
            <a:spLocks noGrp="1"/>
          </p:cNvSpPr>
          <p:nvPr>
            <p:ph idx="1"/>
          </p:nvPr>
        </p:nvSpPr>
        <p:spPr/>
        <p:txBody>
          <a:bodyPr>
            <a:normAutofit/>
          </a:bodyPr>
          <a:lstStyle/>
          <a:p>
            <a:r>
              <a:rPr lang="en-US" sz="2800" dirty="0"/>
              <a:t>Finance Calculator</a:t>
            </a:r>
          </a:p>
          <a:p>
            <a:r>
              <a:rPr lang="en-US" sz="2800" dirty="0"/>
              <a:t>Create drawing programs</a:t>
            </a:r>
          </a:p>
          <a:p>
            <a:r>
              <a:rPr lang="en-US" sz="2800" dirty="0"/>
              <a:t>Exponential growth of money</a:t>
            </a:r>
          </a:p>
          <a:p>
            <a:r>
              <a:rPr lang="en-US" sz="2800" dirty="0"/>
              <a:t>Buying and selling simulations</a:t>
            </a:r>
          </a:p>
          <a:p>
            <a:r>
              <a:rPr lang="en-US" sz="2800" dirty="0"/>
              <a:t>Creating and Playing Music</a:t>
            </a:r>
          </a:p>
          <a:p>
            <a:r>
              <a:rPr lang="en-US" sz="2800" dirty="0"/>
              <a:t>3 - 5 Programming Projects per </a:t>
            </a:r>
            <a:r>
              <a:rPr lang="en-US" sz="2800" dirty="0" smtClean="0"/>
              <a:t>year</a:t>
            </a:r>
            <a:endParaRPr lang="en-US" sz="2800" dirty="0"/>
          </a:p>
        </p:txBody>
      </p:sp>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845D47A4-9FAB-465E-82D6-51F1A884FB41}" type="slidenum">
              <a:rPr lang="en-US" smtClean="0"/>
              <a:t>15</a:t>
            </a:fld>
            <a:endParaRPr lang="en-US" dirty="0"/>
          </a:p>
        </p:txBody>
      </p:sp>
    </p:spTree>
    <p:extLst>
      <p:ext uri="{BB962C8B-B14F-4D97-AF65-F5344CB8AC3E}">
        <p14:creationId xmlns:p14="http://schemas.microsoft.com/office/powerpoint/2010/main" val="24135125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s://lh5.googleusercontent.com/N9hFLCgw8F0A41V62QXEJl3kq8ImYvUFDWR3BfcSiR0zUaawtdlsmowgrVIrczg0K9zBL3nKa-gEXz30TafGBO16EWoxzp8onAG7Lm6a3fj6Qrv2CQnAUr6clX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209800"/>
            <a:ext cx="4124325" cy="27527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US" dirty="0" smtClean="0"/>
              <a:t>How Scratch Works – A Brief Introduction</a:t>
            </a:r>
            <a:endParaRPr lang="en-US" dirty="0"/>
          </a:p>
        </p:txBody>
      </p:sp>
      <p:sp>
        <p:nvSpPr>
          <p:cNvPr id="3" name="Content Placeholder 2"/>
          <p:cNvSpPr>
            <a:spLocks noGrp="1"/>
          </p:cNvSpPr>
          <p:nvPr>
            <p:ph idx="1"/>
          </p:nvPr>
        </p:nvSpPr>
        <p:spPr>
          <a:xfrm>
            <a:off x="762000" y="685800"/>
            <a:ext cx="7543800" cy="2514600"/>
          </a:xfrm>
        </p:spPr>
        <p:txBody>
          <a:bodyPr/>
          <a:lstStyle/>
          <a:p>
            <a:r>
              <a:rPr lang="en-US" sz="3200" dirty="0"/>
              <a:t>There are groups of </a:t>
            </a:r>
            <a:r>
              <a:rPr lang="en-US" sz="3200" dirty="0" smtClean="0"/>
              <a:t>scripts</a:t>
            </a:r>
            <a:r>
              <a:rPr lang="en-US" sz="3200" dirty="0"/>
              <a:t>, costumes (sprites), and sounds.</a:t>
            </a:r>
          </a:p>
          <a:p>
            <a:r>
              <a:rPr lang="en-US" sz="3200" dirty="0"/>
              <a:t>There are 9 standard blocks and then you can create your own</a:t>
            </a:r>
            <a:r>
              <a:rPr lang="en-US" sz="3200" dirty="0" smtClean="0"/>
              <a:t>.</a:t>
            </a:r>
            <a:r>
              <a:rPr lang="en-US" dirty="0"/>
              <a:t/>
            </a:r>
            <a:br>
              <a:rPr lang="en-US" dirty="0"/>
            </a:br>
            <a:endParaRPr lang="en-US" dirty="0"/>
          </a:p>
        </p:txBody>
      </p:sp>
      <p:pic>
        <p:nvPicPr>
          <p:cNvPr id="5"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845D47A4-9FAB-465E-82D6-51F1A884FB41}" type="slidenum">
              <a:rPr lang="en-US" smtClean="0"/>
              <a:t>16</a:t>
            </a:fld>
            <a:endParaRPr lang="en-US" dirty="0"/>
          </a:p>
        </p:txBody>
      </p:sp>
    </p:spTree>
    <p:extLst>
      <p:ext uri="{BB962C8B-B14F-4D97-AF65-F5344CB8AC3E}">
        <p14:creationId xmlns:p14="http://schemas.microsoft.com/office/powerpoint/2010/main" val="40752376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One Example:</a:t>
            </a:r>
            <a:br>
              <a:rPr lang="en-US" dirty="0" smtClean="0"/>
            </a:br>
            <a:r>
              <a:rPr lang="en-US" dirty="0" smtClean="0"/>
              <a:t>The Operators Block</a:t>
            </a:r>
            <a:endParaRPr lang="en-US" dirty="0"/>
          </a:p>
        </p:txBody>
      </p:sp>
      <p:pic>
        <p:nvPicPr>
          <p:cNvPr id="18434" name="Picture 2" descr="https://lh3.googleusercontent.com/GFzCMRkzH0hEL-XO9sjpxUsTG9vBW9gNoKjeN_40Jg1oKna-A4-vMsIko7-mguzIpkwcAIl7lTgMc3DTUgq1sYWt-QFBAb9eOyma4qMWsMNHsmrRNiNUfKRBoQ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457199"/>
            <a:ext cx="2057400" cy="4994911"/>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https://lh5.googleusercontent.com/j_6qk1aGKfHkFjnpOhimC_UHSGscEl9lWt5OHKCTgIA0E6V3wHXM3wR-6iAQmmis9xYhv4GiEJePXzuYwUzb7ELLs2vu0CRZBqCMtTQjREbagJTUOSqAnFlyGq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686" y="457199"/>
            <a:ext cx="2325914" cy="549174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845D47A4-9FAB-465E-82D6-51F1A884FB41}" type="slidenum">
              <a:rPr lang="en-US" smtClean="0"/>
              <a:t>17</a:t>
            </a:fld>
            <a:endParaRPr lang="en-US" dirty="0"/>
          </a:p>
        </p:txBody>
      </p:sp>
    </p:spTree>
    <p:extLst>
      <p:ext uri="{BB962C8B-B14F-4D97-AF65-F5344CB8AC3E}">
        <p14:creationId xmlns:p14="http://schemas.microsoft.com/office/powerpoint/2010/main" val="854469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are we implementing the course?</a:t>
            </a:r>
            <a:endParaRPr lang="en-US" dirty="0"/>
          </a:p>
        </p:txBody>
      </p:sp>
      <p:sp>
        <p:nvSpPr>
          <p:cNvPr id="3" name="Content Placeholder 2"/>
          <p:cNvSpPr>
            <a:spLocks noGrp="1"/>
          </p:cNvSpPr>
          <p:nvPr>
            <p:ph idx="1"/>
          </p:nvPr>
        </p:nvSpPr>
        <p:spPr>
          <a:xfrm>
            <a:off x="0" y="685800"/>
            <a:ext cx="9144000" cy="3886200"/>
          </a:xfrm>
        </p:spPr>
        <p:txBody>
          <a:bodyPr>
            <a:normAutofit fontScale="92500" lnSpcReduction="10000"/>
          </a:bodyPr>
          <a:lstStyle/>
          <a:p>
            <a:endParaRPr lang="en-US" dirty="0" smtClean="0"/>
          </a:p>
          <a:p>
            <a:r>
              <a:rPr lang="en-US" dirty="0" smtClean="0"/>
              <a:t>Math teachers teach the Math content.  A </a:t>
            </a:r>
            <a:r>
              <a:rPr lang="en-US" dirty="0"/>
              <a:t> </a:t>
            </a:r>
            <a:r>
              <a:rPr lang="en-US" dirty="0" smtClean="0"/>
              <a:t>TOSA with Computer Science background creates and video tapes the Scratch sessions.  As the Math teacher plays the recorded video clips, the students follow directions on completing the assignments.</a:t>
            </a:r>
          </a:p>
          <a:p>
            <a:endParaRPr lang="en-US" dirty="0"/>
          </a:p>
          <a:p>
            <a:r>
              <a:rPr lang="en-US" dirty="0" smtClean="0"/>
              <a:t>Ongoing monthly PD sessions are in place to cognitively plan IM1/ICT lessons</a:t>
            </a:r>
          </a:p>
          <a:p>
            <a:pPr marL="0" indent="0">
              <a:buNone/>
            </a:pPr>
            <a:endParaRPr lang="en-US" dirty="0" smtClean="0"/>
          </a:p>
          <a:p>
            <a:r>
              <a:rPr lang="en-US" dirty="0" smtClean="0"/>
              <a:t>For Hillcrest HS, implementing all three IM courses: IM1/ICT, IM2/ICT, &amp; IM3/ICT</a:t>
            </a:r>
          </a:p>
          <a:p>
            <a:pPr marL="0" indent="0">
              <a:buNone/>
            </a:pPr>
            <a:endParaRPr lang="en-US" dirty="0" smtClean="0"/>
          </a:p>
        </p:txBody>
      </p:sp>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845D47A4-9FAB-465E-82D6-51F1A884FB41}" type="slidenum">
              <a:rPr lang="en-US" smtClean="0"/>
              <a:t>18</a:t>
            </a:fld>
            <a:endParaRPr lang="en-US" dirty="0"/>
          </a:p>
        </p:txBody>
      </p:sp>
    </p:spTree>
    <p:extLst>
      <p:ext uri="{BB962C8B-B14F-4D97-AF65-F5344CB8AC3E}">
        <p14:creationId xmlns:p14="http://schemas.microsoft.com/office/powerpoint/2010/main" val="1012562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it?</a:t>
            </a:r>
            <a:endParaRPr lang="en-US" dirty="0"/>
          </a:p>
        </p:txBody>
      </p:sp>
      <p:sp>
        <p:nvSpPr>
          <p:cNvPr id="3" name="Content Placeholder 2"/>
          <p:cNvSpPr>
            <a:spLocks noGrp="1"/>
          </p:cNvSpPr>
          <p:nvPr>
            <p:ph idx="1"/>
          </p:nvPr>
        </p:nvSpPr>
        <p:spPr>
          <a:xfrm>
            <a:off x="76200" y="685800"/>
            <a:ext cx="9067800" cy="3886200"/>
          </a:xfrm>
        </p:spPr>
        <p:txBody>
          <a:bodyPr>
            <a:normAutofit lnSpcReduction="10000"/>
          </a:bodyPr>
          <a:lstStyle/>
          <a:p>
            <a:pPr lvl="0">
              <a:buClr>
                <a:srgbClr val="AD0101"/>
              </a:buClr>
            </a:pPr>
            <a:r>
              <a:rPr lang="en-US" sz="3200" dirty="0">
                <a:solidFill>
                  <a:srgbClr val="303030"/>
                </a:solidFill>
              </a:rPr>
              <a:t>The work takes a lot of </a:t>
            </a:r>
            <a:r>
              <a:rPr lang="en-US" sz="3200" dirty="0" smtClean="0">
                <a:solidFill>
                  <a:srgbClr val="303030"/>
                </a:solidFill>
              </a:rPr>
              <a:t>prep time, tenacity, persistence, and </a:t>
            </a:r>
            <a:r>
              <a:rPr lang="en-US" sz="3200" dirty="0">
                <a:solidFill>
                  <a:srgbClr val="303030"/>
                </a:solidFill>
              </a:rPr>
              <a:t>perseverance of Math </a:t>
            </a:r>
            <a:r>
              <a:rPr lang="en-US" sz="3200" dirty="0" smtClean="0">
                <a:solidFill>
                  <a:srgbClr val="303030"/>
                </a:solidFill>
              </a:rPr>
              <a:t>teachers </a:t>
            </a:r>
            <a:r>
              <a:rPr lang="en-US" sz="3200" dirty="0">
                <a:solidFill>
                  <a:srgbClr val="303030"/>
                </a:solidFill>
              </a:rPr>
              <a:t>in implementing course.</a:t>
            </a:r>
          </a:p>
          <a:p>
            <a:pPr lvl="0">
              <a:buClr>
                <a:srgbClr val="AD0101"/>
              </a:buClr>
            </a:pPr>
            <a:r>
              <a:rPr lang="en-US" sz="3200" dirty="0">
                <a:solidFill>
                  <a:srgbClr val="303030"/>
                </a:solidFill>
              </a:rPr>
              <a:t>It is messy, very challenging, and complex; yet, the teachers are persisting.</a:t>
            </a:r>
          </a:p>
          <a:p>
            <a:pPr lvl="0">
              <a:buClr>
                <a:srgbClr val="AD0101"/>
              </a:buClr>
            </a:pPr>
            <a:r>
              <a:rPr lang="en-US" sz="3200" dirty="0">
                <a:solidFill>
                  <a:srgbClr val="303030"/>
                </a:solidFill>
              </a:rPr>
              <a:t>The site principal and district administrators are supportive in providing the monthly PD sessions that </a:t>
            </a:r>
            <a:r>
              <a:rPr lang="en-US" sz="3200" dirty="0" smtClean="0">
                <a:solidFill>
                  <a:srgbClr val="303030"/>
                </a:solidFill>
              </a:rPr>
              <a:t>invite and include </a:t>
            </a:r>
            <a:r>
              <a:rPr lang="en-US" sz="3200" dirty="0">
                <a:solidFill>
                  <a:srgbClr val="303030"/>
                </a:solidFill>
              </a:rPr>
              <a:t>another high school</a:t>
            </a:r>
          </a:p>
          <a:p>
            <a:endParaRPr lang="en-US" dirty="0"/>
          </a:p>
        </p:txBody>
      </p:sp>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845D47A4-9FAB-465E-82D6-51F1A884FB41}" type="slidenum">
              <a:rPr lang="en-US" smtClean="0"/>
              <a:t>19</a:t>
            </a:fld>
            <a:endParaRPr lang="en-US" dirty="0"/>
          </a:p>
        </p:txBody>
      </p:sp>
    </p:spTree>
    <p:extLst>
      <p:ext uri="{BB962C8B-B14F-4D97-AF65-F5344CB8AC3E}">
        <p14:creationId xmlns:p14="http://schemas.microsoft.com/office/powerpoint/2010/main" val="2139636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dirty="0" smtClean="0"/>
              <a:t>By the end of this session, the audience will be informed of Integrated Math courses that have been “a-g” approved and CCSSM aligned: IM1/ICT, IM2/ICT, &amp; IM3/ICT.</a:t>
            </a:r>
            <a:endParaRPr lang="en-US" dirty="0"/>
          </a:p>
        </p:txBody>
      </p:sp>
      <p:sp>
        <p:nvSpPr>
          <p:cNvPr id="4" name="Slide Number Placeholder 3"/>
          <p:cNvSpPr>
            <a:spLocks noGrp="1"/>
          </p:cNvSpPr>
          <p:nvPr>
            <p:ph type="sldNum" sz="quarter" idx="12"/>
          </p:nvPr>
        </p:nvSpPr>
        <p:spPr/>
        <p:txBody>
          <a:bodyPr/>
          <a:lstStyle/>
          <a:p>
            <a:fld id="{845D47A4-9FAB-465E-82D6-51F1A884FB41}" type="slidenum">
              <a:rPr lang="en-US" smtClean="0"/>
              <a:t>2</a:t>
            </a:fld>
            <a:endParaRPr lang="en-US" dirty="0"/>
          </a:p>
        </p:txBody>
      </p:sp>
    </p:spTree>
    <p:extLst>
      <p:ext uri="{BB962C8B-B14F-4D97-AF65-F5344CB8AC3E}">
        <p14:creationId xmlns:p14="http://schemas.microsoft.com/office/powerpoint/2010/main" val="549881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Challenges and Opportunities</a:t>
            </a:r>
            <a:endParaRPr lang="en-US" sz="4000" dirty="0"/>
          </a:p>
        </p:txBody>
      </p:sp>
      <p:sp>
        <p:nvSpPr>
          <p:cNvPr id="5" name="Text Placeholder 4"/>
          <p:cNvSpPr>
            <a:spLocks noGrp="1"/>
          </p:cNvSpPr>
          <p:nvPr>
            <p:ph type="body" idx="1"/>
          </p:nvPr>
        </p:nvSpPr>
        <p:spPr/>
        <p:txBody>
          <a:bodyPr/>
          <a:lstStyle/>
          <a:p>
            <a:r>
              <a:rPr lang="en-US" dirty="0" smtClean="0"/>
              <a:t>Celebrations</a:t>
            </a:r>
            <a:endParaRPr lang="en-US" dirty="0"/>
          </a:p>
        </p:txBody>
      </p:sp>
      <p:sp>
        <p:nvSpPr>
          <p:cNvPr id="6" name="Content Placeholder 5"/>
          <p:cNvSpPr>
            <a:spLocks noGrp="1"/>
          </p:cNvSpPr>
          <p:nvPr>
            <p:ph sz="half" idx="2"/>
          </p:nvPr>
        </p:nvSpPr>
        <p:spPr>
          <a:xfrm>
            <a:off x="457200" y="1329264"/>
            <a:ext cx="3657600" cy="4157136"/>
          </a:xfrm>
        </p:spPr>
        <p:txBody>
          <a:bodyPr>
            <a:normAutofit fontScale="77500" lnSpcReduction="20000"/>
          </a:bodyPr>
          <a:lstStyle/>
          <a:p>
            <a:pPr fontAlgn="base"/>
            <a:r>
              <a:rPr lang="en-US" dirty="0" smtClean="0"/>
              <a:t>Teachers are collaborating monthly to create lessons based on students’ learning data.</a:t>
            </a:r>
          </a:p>
          <a:p>
            <a:pPr fontAlgn="base"/>
            <a:r>
              <a:rPr lang="en-US" dirty="0" smtClean="0"/>
              <a:t>Students </a:t>
            </a:r>
            <a:r>
              <a:rPr lang="en-US" dirty="0"/>
              <a:t>are being introduced to </a:t>
            </a:r>
            <a:r>
              <a:rPr lang="en-US" dirty="0" smtClean="0"/>
              <a:t>programming.</a:t>
            </a:r>
            <a:endParaRPr lang="en-US" dirty="0"/>
          </a:p>
          <a:p>
            <a:pPr fontAlgn="base"/>
            <a:r>
              <a:rPr lang="en-US" dirty="0"/>
              <a:t>Some students who do below average in math accelerate in programming (self esteem</a:t>
            </a:r>
            <a:r>
              <a:rPr lang="en-US" dirty="0" smtClean="0"/>
              <a:t>).</a:t>
            </a:r>
            <a:endParaRPr lang="en-US" dirty="0"/>
          </a:p>
          <a:p>
            <a:pPr fontAlgn="base"/>
            <a:r>
              <a:rPr lang="en-US" dirty="0"/>
              <a:t>With the finance </a:t>
            </a:r>
            <a:r>
              <a:rPr lang="en-US" dirty="0" smtClean="0"/>
              <a:t>calculator, </a:t>
            </a:r>
            <a:r>
              <a:rPr lang="en-US" dirty="0"/>
              <a:t>some students realized the cost of </a:t>
            </a:r>
            <a:r>
              <a:rPr lang="en-US" dirty="0" smtClean="0"/>
              <a:t>interest.</a:t>
            </a:r>
            <a:endParaRPr lang="en-US" dirty="0"/>
          </a:p>
          <a:p>
            <a:pPr fontAlgn="base"/>
            <a:r>
              <a:rPr lang="en-US" dirty="0"/>
              <a:t>We have a superintendent </a:t>
            </a:r>
            <a:r>
              <a:rPr lang="en-US" dirty="0" smtClean="0"/>
              <a:t>and site administrator who support </a:t>
            </a:r>
            <a:r>
              <a:rPr lang="en-US" dirty="0"/>
              <a:t>Integrated Math with </a:t>
            </a:r>
            <a:r>
              <a:rPr lang="en-US" dirty="0" smtClean="0"/>
              <a:t>programming.</a:t>
            </a:r>
            <a:endParaRPr lang="en-US" dirty="0"/>
          </a:p>
          <a:p>
            <a:endParaRPr lang="en-US" dirty="0"/>
          </a:p>
        </p:txBody>
      </p:sp>
      <p:sp>
        <p:nvSpPr>
          <p:cNvPr id="7" name="Text Placeholder 6"/>
          <p:cNvSpPr>
            <a:spLocks noGrp="1"/>
          </p:cNvSpPr>
          <p:nvPr>
            <p:ph type="body" sz="quarter" idx="3"/>
          </p:nvPr>
        </p:nvSpPr>
        <p:spPr/>
        <p:txBody>
          <a:bodyPr/>
          <a:lstStyle/>
          <a:p>
            <a:r>
              <a:rPr lang="en-US" dirty="0" smtClean="0"/>
              <a:t>Challenges</a:t>
            </a:r>
            <a:endParaRPr lang="en-US" dirty="0"/>
          </a:p>
        </p:txBody>
      </p:sp>
      <p:sp>
        <p:nvSpPr>
          <p:cNvPr id="8" name="Content Placeholder 7"/>
          <p:cNvSpPr>
            <a:spLocks noGrp="1"/>
          </p:cNvSpPr>
          <p:nvPr>
            <p:ph sz="quarter" idx="4"/>
          </p:nvPr>
        </p:nvSpPr>
        <p:spPr>
          <a:xfrm>
            <a:off x="4191000" y="1329264"/>
            <a:ext cx="4724400" cy="3395136"/>
          </a:xfrm>
        </p:spPr>
        <p:txBody>
          <a:bodyPr>
            <a:noAutofit/>
          </a:bodyPr>
          <a:lstStyle/>
          <a:p>
            <a:r>
              <a:rPr lang="en-US" sz="2000" dirty="0"/>
              <a:t>Teachers are adapting </a:t>
            </a:r>
            <a:r>
              <a:rPr lang="en-US" sz="2000" dirty="0" smtClean="0"/>
              <a:t>slowly.</a:t>
            </a:r>
          </a:p>
          <a:p>
            <a:r>
              <a:rPr lang="en-US" sz="2000" dirty="0" smtClean="0"/>
              <a:t>The implementation process is messy.</a:t>
            </a:r>
            <a:endParaRPr lang="en-US" sz="2000" dirty="0"/>
          </a:p>
          <a:p>
            <a:r>
              <a:rPr lang="en-US" sz="2000" dirty="0"/>
              <a:t>Teachers are using curriculum that has already been created to teach the programming.  On the first assignment they didn’t know the software to be able to teach it.</a:t>
            </a:r>
          </a:p>
          <a:p>
            <a:r>
              <a:rPr lang="en-US" sz="2000" dirty="0"/>
              <a:t>We are beginning to see teachers learn with the students and teachers are learning to program themselves.  In one example we couldn’t pull the math teachers away from Scratch.  They were trying to program </a:t>
            </a:r>
            <a:r>
              <a:rPr lang="en-US" sz="2000" dirty="0" smtClean="0"/>
              <a:t>exponents.</a:t>
            </a:r>
            <a:endParaRPr lang="en-US" sz="2000" dirty="0"/>
          </a:p>
          <a:p>
            <a:pPr marL="0" indent="0">
              <a:buNone/>
            </a:pPr>
            <a:endParaRPr lang="en-US" sz="2200" dirty="0"/>
          </a:p>
        </p:txBody>
      </p:sp>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845D47A4-9FAB-465E-82D6-51F1A884FB41}" type="slidenum">
              <a:rPr lang="en-US" smtClean="0"/>
              <a:t>20</a:t>
            </a:fld>
            <a:endParaRPr lang="en-US" dirty="0"/>
          </a:p>
        </p:txBody>
      </p:sp>
    </p:spTree>
    <p:extLst>
      <p:ext uri="{BB962C8B-B14F-4D97-AF65-F5344CB8AC3E}">
        <p14:creationId xmlns:p14="http://schemas.microsoft.com/office/powerpoint/2010/main" val="3277368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3400" y="1070429"/>
            <a:ext cx="8181975"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845D47A4-9FAB-465E-82D6-51F1A884FB41}" type="slidenum">
              <a:rPr lang="en-US" smtClean="0"/>
              <a:t>3</a:t>
            </a:fld>
            <a:endParaRPr lang="en-US" dirty="0"/>
          </a:p>
        </p:txBody>
      </p:sp>
    </p:spTree>
    <p:extLst>
      <p:ext uri="{BB962C8B-B14F-4D97-AF65-F5344CB8AC3E}">
        <p14:creationId xmlns:p14="http://schemas.microsoft.com/office/powerpoint/2010/main" val="3938738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136648">
            <a:off x="4329273" y="3508981"/>
            <a:ext cx="4495800" cy="2533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What did we create?</a:t>
            </a:r>
            <a:endParaRPr lang="en-US" dirty="0"/>
          </a:p>
        </p:txBody>
      </p:sp>
      <p:sp>
        <p:nvSpPr>
          <p:cNvPr id="3" name="Content Placeholder 2"/>
          <p:cNvSpPr>
            <a:spLocks noGrp="1"/>
          </p:cNvSpPr>
          <p:nvPr>
            <p:ph idx="1"/>
          </p:nvPr>
        </p:nvSpPr>
        <p:spPr>
          <a:xfrm>
            <a:off x="0" y="457200"/>
            <a:ext cx="9144000" cy="4114800"/>
          </a:xfrm>
        </p:spPr>
        <p:txBody>
          <a:bodyPr/>
          <a:lstStyle/>
          <a:p>
            <a:endParaRPr lang="en-US" dirty="0" smtClean="0"/>
          </a:p>
          <a:p>
            <a:r>
              <a:rPr lang="en-US" dirty="0" smtClean="0"/>
              <a:t>Created three Common Core aligned and Integrated Pathway’s Math Courses with the CTE sector, Information and Communication Technology (ICT):</a:t>
            </a:r>
          </a:p>
          <a:p>
            <a:pPr marL="0" indent="0">
              <a:buNone/>
            </a:pPr>
            <a:r>
              <a:rPr lang="en-US" dirty="0"/>
              <a:t>	</a:t>
            </a:r>
            <a:r>
              <a:rPr lang="en-US" dirty="0" smtClean="0"/>
              <a:t>1.  Integrated Mathematics 1 /ICT </a:t>
            </a:r>
          </a:p>
          <a:p>
            <a:pPr marL="0" indent="0">
              <a:buNone/>
            </a:pPr>
            <a:r>
              <a:rPr lang="en-US" dirty="0"/>
              <a:t>	</a:t>
            </a:r>
            <a:r>
              <a:rPr lang="en-US" dirty="0" smtClean="0"/>
              <a:t>2.  Integrated Mathematics 2/ICT</a:t>
            </a:r>
          </a:p>
          <a:p>
            <a:pPr marL="0" indent="0">
              <a:buNone/>
            </a:pPr>
            <a:r>
              <a:rPr lang="en-US" dirty="0"/>
              <a:t>	</a:t>
            </a:r>
            <a:r>
              <a:rPr lang="en-US" dirty="0" smtClean="0"/>
              <a:t>3.  Integrated Mathematics 3/ICT</a:t>
            </a:r>
            <a:endParaRPr lang="en-US" dirty="0"/>
          </a:p>
        </p:txBody>
      </p:sp>
      <p:pic>
        <p:nvPicPr>
          <p:cNvPr id="6"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845D47A4-9FAB-465E-82D6-51F1A884FB41}" type="slidenum">
              <a:rPr lang="en-US" smtClean="0"/>
              <a:t>4</a:t>
            </a:fld>
            <a:endParaRPr lang="en-US" dirty="0"/>
          </a:p>
        </p:txBody>
      </p:sp>
    </p:spTree>
    <p:extLst>
      <p:ext uri="{BB962C8B-B14F-4D97-AF65-F5344CB8AC3E}">
        <p14:creationId xmlns:p14="http://schemas.microsoft.com/office/powerpoint/2010/main" val="3380175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were these courses created?</a:t>
            </a:r>
            <a:endParaRPr lang="en-US" dirty="0"/>
          </a:p>
        </p:txBody>
      </p:sp>
      <p:sp>
        <p:nvSpPr>
          <p:cNvPr id="3" name="Content Placeholder 2"/>
          <p:cNvSpPr>
            <a:spLocks noGrp="1"/>
          </p:cNvSpPr>
          <p:nvPr>
            <p:ph idx="1"/>
          </p:nvPr>
        </p:nvSpPr>
        <p:spPr>
          <a:xfrm>
            <a:off x="0" y="152400"/>
            <a:ext cx="9144000" cy="4419600"/>
          </a:xfrm>
        </p:spPr>
        <p:txBody>
          <a:bodyPr>
            <a:normAutofit fontScale="70000" lnSpcReduction="20000"/>
          </a:bodyPr>
          <a:lstStyle/>
          <a:p>
            <a:endParaRPr lang="en-US" sz="2800" dirty="0" smtClean="0"/>
          </a:p>
          <a:p>
            <a:endParaRPr lang="en-US" sz="2800" dirty="0"/>
          </a:p>
          <a:p>
            <a:endParaRPr lang="en-US" sz="2800" dirty="0" smtClean="0"/>
          </a:p>
          <a:p>
            <a:r>
              <a:rPr lang="en-US" sz="3800" dirty="0" smtClean="0"/>
              <a:t>To support teachers  to understand the Integrated Pathways of California Common Core State Standards for Mathematics </a:t>
            </a:r>
          </a:p>
          <a:p>
            <a:endParaRPr lang="en-US" sz="3800" dirty="0"/>
          </a:p>
          <a:p>
            <a:r>
              <a:rPr lang="en-US" sz="3800" smtClean="0"/>
              <a:t>To deepen </a:t>
            </a:r>
            <a:r>
              <a:rPr lang="en-US" sz="3800" dirty="0" smtClean="0"/>
              <a:t>teachers’ knowledge/skills in creating and teaching units of study through the integration of “a-g” and CTE’s ICT sector in increasing rigor &amp; relevance</a:t>
            </a:r>
          </a:p>
          <a:p>
            <a:endParaRPr lang="en-US" sz="3800" dirty="0"/>
          </a:p>
          <a:p>
            <a:r>
              <a:rPr lang="en-US" sz="3800" dirty="0" smtClean="0"/>
              <a:t>To create Common Core aligned and “a-g” approved courses</a:t>
            </a:r>
          </a:p>
          <a:p>
            <a:pPr marL="0" indent="0">
              <a:buNone/>
            </a:pPr>
            <a:endParaRPr lang="en-US" sz="3800" dirty="0" smtClean="0"/>
          </a:p>
          <a:p>
            <a:pPr marL="0" indent="0">
              <a:buNone/>
            </a:pPr>
            <a:endParaRPr lang="en-US" sz="3800" dirty="0"/>
          </a:p>
        </p:txBody>
      </p:sp>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845D47A4-9FAB-465E-82D6-51F1A884FB41}" type="slidenum">
              <a:rPr lang="en-US" smtClean="0"/>
              <a:t>5</a:t>
            </a:fld>
            <a:endParaRPr lang="en-US" dirty="0"/>
          </a:p>
        </p:txBody>
      </p:sp>
    </p:spTree>
    <p:extLst>
      <p:ext uri="{BB962C8B-B14F-4D97-AF65-F5344CB8AC3E}">
        <p14:creationId xmlns:p14="http://schemas.microsoft.com/office/powerpoint/2010/main" val="2465447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were these Courses Developed?</a:t>
            </a:r>
            <a:endParaRPr lang="en-US" dirty="0"/>
          </a:p>
        </p:txBody>
      </p:sp>
      <p:sp>
        <p:nvSpPr>
          <p:cNvPr id="3" name="Content Placeholder 2"/>
          <p:cNvSpPr>
            <a:spLocks noGrp="1"/>
          </p:cNvSpPr>
          <p:nvPr>
            <p:ph idx="1"/>
          </p:nvPr>
        </p:nvSpPr>
        <p:spPr>
          <a:xfrm>
            <a:off x="0" y="152400"/>
            <a:ext cx="9144000" cy="4572000"/>
          </a:xfrm>
        </p:spPr>
        <p:txBody>
          <a:bodyPr>
            <a:normAutofit/>
          </a:bodyPr>
          <a:lstStyle/>
          <a:p>
            <a:r>
              <a:rPr lang="en-US" dirty="0" smtClean="0"/>
              <a:t>TOSA applied for a grant: UCOP’s UC Curriculum &amp; Integration’s Pathways grant</a:t>
            </a:r>
          </a:p>
          <a:p>
            <a:r>
              <a:rPr lang="en-US" dirty="0" smtClean="0"/>
              <a:t>With 10 teachers and the TOSA </a:t>
            </a:r>
            <a:r>
              <a:rPr lang="en-US" dirty="0" smtClean="0"/>
              <a:t>wrote the grant proposal in envisioning the process of three courses who also has facilitated for the UCCI’s curriculum and integration work previously</a:t>
            </a:r>
          </a:p>
          <a:p>
            <a:r>
              <a:rPr lang="en-US" dirty="0" smtClean="0"/>
              <a:t>Understanding the college and career readiness via “a-g”, the rigor/relevance framework, &amp; 5Cs</a:t>
            </a:r>
          </a:p>
          <a:p>
            <a:r>
              <a:rPr lang="en-US" dirty="0" smtClean="0"/>
              <a:t>Thanks to the Champions of UCOP’s UC Curriculum Integration Dept and its Staff (Sarah Fidelibus &amp; Katherine Leslie) &amp; California Dept of Ed’s CTE’s ICT sector consultant(Gary Page)</a:t>
            </a:r>
          </a:p>
        </p:txBody>
      </p:sp>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845D47A4-9FAB-465E-82D6-51F1A884FB41}" type="slidenum">
              <a:rPr lang="en-US" smtClean="0"/>
              <a:t>6</a:t>
            </a:fld>
            <a:endParaRPr lang="en-US" dirty="0"/>
          </a:p>
        </p:txBody>
      </p:sp>
    </p:spTree>
    <p:extLst>
      <p:ext uri="{BB962C8B-B14F-4D97-AF65-F5344CB8AC3E}">
        <p14:creationId xmlns:p14="http://schemas.microsoft.com/office/powerpoint/2010/main" val="3705447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Context</a:t>
            </a:r>
            <a:endParaRPr lang="en-US" dirty="0"/>
          </a:p>
        </p:txBody>
      </p:sp>
      <p:sp>
        <p:nvSpPr>
          <p:cNvPr id="3" name="Content Placeholder 2"/>
          <p:cNvSpPr>
            <a:spLocks noGrp="1"/>
          </p:cNvSpPr>
          <p:nvPr>
            <p:ph idx="1"/>
          </p:nvPr>
        </p:nvSpPr>
        <p:spPr>
          <a:xfrm>
            <a:off x="36286" y="381000"/>
            <a:ext cx="9107714" cy="4876800"/>
          </a:xfrm>
        </p:spPr>
        <p:txBody>
          <a:bodyPr/>
          <a:lstStyle/>
          <a:p>
            <a:r>
              <a:rPr lang="en-US" dirty="0" smtClean="0"/>
              <a:t>Hillcrest STEM High School</a:t>
            </a:r>
          </a:p>
          <a:p>
            <a:pPr lvl="1"/>
            <a:r>
              <a:rPr lang="en-US" dirty="0" smtClean="0"/>
              <a:t>STEM = Science, Technology, Engineering, &amp; Mathematics</a:t>
            </a:r>
          </a:p>
          <a:p>
            <a:pPr marL="320040" lvl="1" indent="0">
              <a:buNone/>
            </a:pPr>
            <a:endParaRPr lang="en-US" dirty="0" smtClean="0"/>
          </a:p>
          <a:p>
            <a:r>
              <a:rPr lang="en-US" dirty="0" smtClean="0"/>
              <a:t>Responding to the STEM vision = aligned to CCSS’ College and Career Readiness Demands</a:t>
            </a:r>
          </a:p>
          <a:p>
            <a:pPr marL="777240" lvl="1" indent="-457200">
              <a:buAutoNum type="arabicPeriod"/>
            </a:pPr>
            <a:r>
              <a:rPr lang="en-US" dirty="0" smtClean="0"/>
              <a:t>Developing and upgrading teachers’ STEM content knowledge/skills</a:t>
            </a:r>
          </a:p>
          <a:p>
            <a:pPr marL="777240" lvl="1" indent="-457200">
              <a:buAutoNum type="arabicPeriod"/>
            </a:pPr>
            <a:r>
              <a:rPr lang="en-US" dirty="0" smtClean="0"/>
              <a:t>Increasing teacher motivation to achieve the evolving performance targets of student achievement</a:t>
            </a:r>
          </a:p>
          <a:p>
            <a:pPr marL="777240" lvl="1" indent="-457200">
              <a:buAutoNum type="arabicPeriod"/>
            </a:pPr>
            <a:r>
              <a:rPr lang="en-US" dirty="0" smtClean="0"/>
              <a:t>Removing the organizational barriers by experimenting with new ideas of creating courses that are CC aligned and submit for “a-g” approval</a:t>
            </a:r>
          </a:p>
        </p:txBody>
      </p:sp>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845D47A4-9FAB-465E-82D6-51F1A884FB41}" type="slidenum">
              <a:rPr lang="en-US" smtClean="0"/>
              <a:t>7</a:t>
            </a:fld>
            <a:endParaRPr lang="en-US" dirty="0"/>
          </a:p>
        </p:txBody>
      </p:sp>
    </p:spTree>
    <p:extLst>
      <p:ext uri="{BB962C8B-B14F-4D97-AF65-F5344CB8AC3E}">
        <p14:creationId xmlns:p14="http://schemas.microsoft.com/office/powerpoint/2010/main" val="2854158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did we create the course, IM1/ICT?</a:t>
            </a:r>
            <a:endParaRPr lang="en-US" dirty="0"/>
          </a:p>
        </p:txBody>
      </p:sp>
      <p:sp>
        <p:nvSpPr>
          <p:cNvPr id="3" name="Content Placeholder 2"/>
          <p:cNvSpPr>
            <a:spLocks noGrp="1"/>
          </p:cNvSpPr>
          <p:nvPr>
            <p:ph idx="1"/>
          </p:nvPr>
        </p:nvSpPr>
        <p:spPr>
          <a:xfrm>
            <a:off x="0" y="457200"/>
            <a:ext cx="9144000" cy="4114800"/>
          </a:xfrm>
        </p:spPr>
        <p:txBody>
          <a:bodyPr>
            <a:normAutofit lnSpcReduction="10000"/>
          </a:bodyPr>
          <a:lstStyle/>
          <a:p>
            <a:r>
              <a:rPr lang="en-US" dirty="0" smtClean="0"/>
              <a:t>To be prepared for the upcoming changes of Common Core Assessments</a:t>
            </a:r>
          </a:p>
          <a:p>
            <a:r>
              <a:rPr lang="en-US" dirty="0" smtClean="0"/>
              <a:t>To be frontloaded on what rigorous and relevant (RR) units of study is in preparing for students to be college and career ready (CCR)</a:t>
            </a:r>
          </a:p>
          <a:p>
            <a:r>
              <a:rPr lang="en-US" dirty="0" smtClean="0"/>
              <a:t>To understand what it means to be CCR in terms of creating RR curricula, instruction, and assessments</a:t>
            </a:r>
          </a:p>
          <a:p>
            <a:r>
              <a:rPr lang="en-US" dirty="0" smtClean="0"/>
              <a:t>To develop teachers’ knowledge and skills</a:t>
            </a:r>
          </a:p>
          <a:p>
            <a:r>
              <a:rPr lang="en-US" dirty="0" smtClean="0"/>
              <a:t>To increase teachers’ motivation level to embrace the CCSS-M/ICT</a:t>
            </a:r>
          </a:p>
          <a:p>
            <a:r>
              <a:rPr lang="en-US" dirty="0" smtClean="0"/>
              <a:t>To remove the organizational barriers in adopting the new Integrated Math courses by creating the courses and submitting for “a-g” approval </a:t>
            </a:r>
            <a:endParaRPr lang="en-US" dirty="0"/>
          </a:p>
        </p:txBody>
      </p:sp>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845D47A4-9FAB-465E-82D6-51F1A884FB41}" type="slidenum">
              <a:rPr lang="en-US" smtClean="0"/>
              <a:t>8</a:t>
            </a:fld>
            <a:endParaRPr lang="en-US" dirty="0"/>
          </a:p>
        </p:txBody>
      </p:sp>
    </p:spTree>
    <p:extLst>
      <p:ext uri="{BB962C8B-B14F-4D97-AF65-F5344CB8AC3E}">
        <p14:creationId xmlns:p14="http://schemas.microsoft.com/office/powerpoint/2010/main" val="867249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foregroundMark x1="47059" y1="33333" x2="47059" y2="33333"/>
                        <a14:foregroundMark x1="68908" y1="29545" x2="68908" y2="29545"/>
                        <a14:foregroundMark x1="80672" y1="43939" x2="80672" y2="43939"/>
                        <a14:foregroundMark x1="73950" y1="42424" x2="73950" y2="42424"/>
                        <a14:foregroundMark x1="51261" y1="50758" x2="51261" y2="50758"/>
                        <a14:foregroundMark x1="57983" y1="50758" x2="57983" y2="50758"/>
                        <a14:foregroundMark x1="52941" y1="67424" x2="52941" y2="67424"/>
                        <a14:foregroundMark x1="21008" y1="64394" x2="21008" y2="64394"/>
                      </a14:backgroundRemoval>
                    </a14:imgEffect>
                  </a14:imgLayer>
                </a14:imgProps>
              </a:ext>
              <a:ext uri="{28A0092B-C50C-407E-A947-70E740481C1C}">
                <a14:useLocalDpi xmlns:a14="http://schemas.microsoft.com/office/drawing/2010/main" val="0"/>
              </a:ext>
            </a:extLst>
          </a:blip>
          <a:srcRect/>
          <a:stretch>
            <a:fillRect/>
          </a:stretch>
        </p:blipFill>
        <p:spPr bwMode="auto">
          <a:xfrm>
            <a:off x="-204932" y="5684264"/>
            <a:ext cx="1195532" cy="1326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76200" y="4572000"/>
            <a:ext cx="8382000" cy="1600200"/>
          </a:xfrm>
        </p:spPr>
        <p:txBody>
          <a:bodyPr>
            <a:normAutofit fontScale="90000"/>
          </a:bodyPr>
          <a:lstStyle/>
          <a:p>
            <a:r>
              <a:rPr lang="en-US" dirty="0" smtClean="0"/>
              <a:t>What were the Key Components of the Units of Study?</a:t>
            </a:r>
            <a:endParaRPr lang="en-US" dirty="0"/>
          </a:p>
        </p:txBody>
      </p:sp>
      <p:sp>
        <p:nvSpPr>
          <p:cNvPr id="3" name="Content Placeholder 2"/>
          <p:cNvSpPr>
            <a:spLocks noGrp="1"/>
          </p:cNvSpPr>
          <p:nvPr>
            <p:ph idx="1"/>
          </p:nvPr>
        </p:nvSpPr>
        <p:spPr>
          <a:xfrm>
            <a:off x="0" y="457200"/>
            <a:ext cx="9144000" cy="4114800"/>
          </a:xfrm>
        </p:spPr>
        <p:txBody>
          <a:bodyPr>
            <a:normAutofit lnSpcReduction="10000"/>
          </a:bodyPr>
          <a:lstStyle/>
          <a:p>
            <a:r>
              <a:rPr lang="en-US" dirty="0" smtClean="0"/>
              <a:t>Course Outline</a:t>
            </a:r>
          </a:p>
          <a:p>
            <a:r>
              <a:rPr lang="en-US" dirty="0" smtClean="0"/>
              <a:t>Course Purpose</a:t>
            </a:r>
          </a:p>
          <a:p>
            <a:r>
              <a:rPr lang="en-US" dirty="0" smtClean="0"/>
              <a:t>Assessments</a:t>
            </a:r>
          </a:p>
          <a:p>
            <a:r>
              <a:rPr lang="en-US" dirty="0" smtClean="0"/>
              <a:t>Assignments</a:t>
            </a:r>
          </a:p>
          <a:p>
            <a:r>
              <a:rPr lang="en-US" dirty="0" smtClean="0"/>
              <a:t>Instructional Strategies – integration of direct instruction and cognitively guided instruction</a:t>
            </a:r>
          </a:p>
          <a:p>
            <a:r>
              <a:rPr lang="en-US" dirty="0" smtClean="0"/>
              <a:t>Standards (Priority &amp; Supporting)</a:t>
            </a:r>
          </a:p>
          <a:p>
            <a:r>
              <a:rPr lang="en-US" dirty="0" smtClean="0"/>
              <a:t>Integration of Standards for Mathematical Practice</a:t>
            </a:r>
          </a:p>
          <a:p>
            <a:r>
              <a:rPr lang="en-US" dirty="0" smtClean="0"/>
              <a:t>Integration of ICT, writing, &amp; digital media for student demonstrations </a:t>
            </a:r>
          </a:p>
          <a:p>
            <a:r>
              <a:rPr lang="en-US" dirty="0" smtClean="0"/>
              <a:t>Integration of technology in teaching and learning</a:t>
            </a:r>
          </a:p>
        </p:txBody>
      </p:sp>
      <p:sp>
        <p:nvSpPr>
          <p:cNvPr id="5" name="Slide Number Placeholder 4"/>
          <p:cNvSpPr>
            <a:spLocks noGrp="1"/>
          </p:cNvSpPr>
          <p:nvPr>
            <p:ph type="sldNum" sz="quarter" idx="12"/>
          </p:nvPr>
        </p:nvSpPr>
        <p:spPr/>
        <p:txBody>
          <a:bodyPr/>
          <a:lstStyle/>
          <a:p>
            <a:fld id="{845D47A4-9FAB-465E-82D6-51F1A884FB41}" type="slidenum">
              <a:rPr lang="en-US" smtClean="0"/>
              <a:t>9</a:t>
            </a:fld>
            <a:endParaRPr lang="en-US" dirty="0"/>
          </a:p>
        </p:txBody>
      </p:sp>
    </p:spTree>
    <p:extLst>
      <p:ext uri="{BB962C8B-B14F-4D97-AF65-F5344CB8AC3E}">
        <p14:creationId xmlns:p14="http://schemas.microsoft.com/office/powerpoint/2010/main" val="24930743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213</TotalTime>
  <Words>916</Words>
  <Application>Microsoft Office PowerPoint</Application>
  <PresentationFormat>On-screen Show (4:3)</PresentationFormat>
  <Paragraphs>130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NewsPrint</vt:lpstr>
      <vt:lpstr>“a-g” approved and Common Core Aligned  Integrated Mathematics Courses: IM1/ICT, IM2/ICT, &amp; IM3/ICT  *ICT = Information and Communication Technologies</vt:lpstr>
      <vt:lpstr>Objective</vt:lpstr>
      <vt:lpstr>PowerPoint Presentation</vt:lpstr>
      <vt:lpstr>What did we create?</vt:lpstr>
      <vt:lpstr>How were these courses created?</vt:lpstr>
      <vt:lpstr>How were these Courses Developed?</vt:lpstr>
      <vt:lpstr>The Context</vt:lpstr>
      <vt:lpstr>Why did we create the course, IM1/ICT?</vt:lpstr>
      <vt:lpstr>What were the Key Components of the Units of Study?</vt:lpstr>
      <vt:lpstr>Teachers Receiving Training on Scratch</vt:lpstr>
      <vt:lpstr>Scratch Programming Language</vt:lpstr>
      <vt:lpstr>PowerPoint Presentation</vt:lpstr>
      <vt:lpstr>Why is Scratch a Good Choice to Introduce Coding?</vt:lpstr>
      <vt:lpstr>How it has been applied at Hillcrest High School?</vt:lpstr>
      <vt:lpstr>What Scratch Projects do they do?</vt:lpstr>
      <vt:lpstr>How Scratch Works – A Brief Introduction</vt:lpstr>
      <vt:lpstr>One Example: The Operators Block</vt:lpstr>
      <vt:lpstr>How are we implementing the course?</vt:lpstr>
      <vt:lpstr>How is it?</vt:lpstr>
      <vt:lpstr>Challenges and Opportunities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Integrated Matheamtics One &amp; ICT (Information &amp; Communication Technology)</dc:title>
  <dc:creator>Windows User</dc:creator>
  <cp:lastModifiedBy>Windows User</cp:lastModifiedBy>
  <cp:revision>30</cp:revision>
  <cp:lastPrinted>2014-10-21T19:39:49Z</cp:lastPrinted>
  <dcterms:created xsi:type="dcterms:W3CDTF">2013-11-06T01:39:21Z</dcterms:created>
  <dcterms:modified xsi:type="dcterms:W3CDTF">2015-02-06T20:11:31Z</dcterms:modified>
</cp:coreProperties>
</file>